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377" r:id="rId4"/>
    <p:sldId id="383" r:id="rId5"/>
    <p:sldId id="384" r:id="rId6"/>
    <p:sldId id="385" r:id="rId7"/>
    <p:sldId id="386" r:id="rId8"/>
    <p:sldId id="387" r:id="rId9"/>
    <p:sldId id="388" r:id="rId10"/>
    <p:sldId id="389" r:id="rId11"/>
    <p:sldId id="390" r:id="rId12"/>
    <p:sldId id="381" r:id="rId13"/>
  </p:sldIdLst>
  <p:sldSz cx="12192000" cy="6858000"/>
  <p:notesSz cx="7104063" cy="10234613"/>
  <p:embeddedFontLst>
    <p:embeddedFont>
      <p:font typeface="Noto Sans KR SemiBold" panose="020B0200000000000000" pitchFamily="50" charset="-127"/>
      <p:bold r:id="rId15"/>
    </p:embeddedFont>
    <p:embeddedFont>
      <p:font typeface="Pretendard Black" panose="02000A03000000020004" pitchFamily="50" charset="-127"/>
      <p:bold r:id="rId16"/>
    </p:embeddedFont>
    <p:embeddedFont>
      <p:font typeface="Pretendard ExtraLight" panose="02000303000000020004" pitchFamily="50" charset="-127"/>
      <p:regular r:id="rId17"/>
    </p:embeddedFont>
    <p:embeddedFont>
      <p:font typeface="Pretendard Light" panose="02000403000000020004" pitchFamily="50" charset="-127"/>
      <p:regular r:id="rId18"/>
    </p:embeddedFont>
    <p:embeddedFont>
      <p:font typeface="Pretendard Medium" panose="02000603000000020004" pitchFamily="50" charset="-127"/>
      <p:regular r:id="rId19"/>
    </p:embeddedFont>
    <p:embeddedFont>
      <p:font typeface="Pretendard SemiBold" panose="02000703000000020004" pitchFamily="50" charset="-127"/>
      <p:bold r:id="rId20"/>
    </p:embeddedFont>
    <p:embeddedFont>
      <p:font typeface="Pretendard Variable Medium" panose="02000003000000020004" pitchFamily="2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206E"/>
    <a:srgbClr val="215F9A"/>
    <a:srgbClr val="C04F15"/>
    <a:srgbClr val="B19C1B"/>
    <a:srgbClr val="F2CFEE"/>
    <a:srgbClr val="7A4D74"/>
    <a:srgbClr val="FFFFFF"/>
    <a:srgbClr val="FAD990"/>
    <a:srgbClr val="DE4A4A"/>
    <a:srgbClr val="C2F1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63" autoAdjust="0"/>
    <p:restoredTop sz="88727" autoAdjust="0"/>
  </p:normalViewPr>
  <p:slideViewPr>
    <p:cSldViewPr snapToGrid="0">
      <p:cViewPr varScale="1">
        <p:scale>
          <a:sx n="93" d="100"/>
          <a:sy n="93" d="100"/>
        </p:scale>
        <p:origin x="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5D66FF03-1276-4505-930E-C8FBAA71DABC}" type="datetimeFigureOut">
              <a:rPr lang="ko-KR" altLang="en-US" smtClean="0"/>
              <a:t>2026-01-09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9780AB46-78CE-475F-96A2-18E29A869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51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1A424-DFB9-7F02-C7B9-1BF1C3BFB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E1878FA-1353-4605-7DE0-595B4AE806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AF4072-AAC1-A3B0-AA27-9587544EA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5FB499-94C5-5F09-5E81-1AE0E19BF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F89B4D-EE31-2B47-DF9C-6D500A486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874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47440-85D1-350B-9C21-94038F780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305B06-5EBE-366C-E353-318812611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E576A2-FEC7-A625-9952-C1E135707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DCF8CE-7918-5EEF-452C-1C48BDB11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9F56FC-9D8C-E725-57A8-3D85E425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395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84A28F1-48ED-37BC-C610-3FEA6F9A1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52794B5-058B-DDF7-E0A2-9B64FC014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C34007-C567-A7F5-7CDF-36932139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073040-522E-1C8E-21A7-FCD9030A8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356D79-0049-4B80-52E1-8DAD8B8AB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09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5074D99-D815-D8D9-3C38-E2028A4C687E}"/>
              </a:ext>
            </a:extLst>
          </p:cNvPr>
          <p:cNvGrpSpPr/>
          <p:nvPr userDrawn="1"/>
        </p:nvGrpSpPr>
        <p:grpSpPr>
          <a:xfrm>
            <a:off x="-5092" y="0"/>
            <a:ext cx="12202184" cy="6867305"/>
            <a:chOff x="-5092" y="0"/>
            <a:chExt cx="12202184" cy="686730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2D9CDE0-B178-6818-A676-AC8CE6160A2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/>
            </a:blip>
            <a:srcRect r="45698" b="41952"/>
            <a:stretch>
              <a:fillRect/>
            </a:stretch>
          </p:blipFill>
          <p:spPr>
            <a:xfrm>
              <a:off x="0" y="1"/>
              <a:ext cx="2147977" cy="229611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F805478-9E0A-F1CC-6300-FC260FBB9E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/>
            </a:blip>
            <a:srcRect r="45698" b="41952"/>
            <a:stretch>
              <a:fillRect/>
            </a:stretch>
          </p:blipFill>
          <p:spPr>
            <a:xfrm rot="10800000">
              <a:off x="10886536" y="5457060"/>
              <a:ext cx="1310556" cy="1400939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8BDDC4B-3E60-BA2A-22C5-504A4E34D306}"/>
                </a:ext>
              </a:extLst>
            </p:cNvPr>
            <p:cNvSpPr/>
            <p:nvPr userDrawn="1"/>
          </p:nvSpPr>
          <p:spPr>
            <a:xfrm>
              <a:off x="7451006" y="3632399"/>
              <a:ext cx="4740994" cy="3234906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D7C7DD4-4404-1396-3C20-B31A3F6DB053}"/>
                </a:ext>
              </a:extLst>
            </p:cNvPr>
            <p:cNvSpPr/>
            <p:nvPr userDrawn="1"/>
          </p:nvSpPr>
          <p:spPr>
            <a:xfrm>
              <a:off x="-5092" y="0"/>
              <a:ext cx="4740994" cy="3234906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038A7BB1-4CBE-9E97-9E6D-D6DB60777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E9733C-2739-F315-793E-CF211DEB2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1pPr>
            <a:lvl2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2pPr>
            <a:lvl3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3pPr>
            <a:lvl4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4pPr>
            <a:lvl5pPr>
              <a:defRPr>
                <a:solidFill>
                  <a:schemeClr val="tx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3BB8FF-CE09-9D29-DD6C-D8BC25BBD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B2916E-78E0-49E4-6A78-3EFC366F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360872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defRPr>
            </a:lvl1pPr>
          </a:lstStyle>
          <a:p>
            <a:endParaRPr lang="ko-KR" altLang="en-US"/>
          </a:p>
        </p:txBody>
      </p:sp>
      <p:pic>
        <p:nvPicPr>
          <p:cNvPr id="7" name="그림 6" descr="폰트, 그래픽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91F415B-C0A0-EF73-561C-382AADBE4DE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56" y="6470012"/>
            <a:ext cx="797746" cy="25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9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D6953-BD91-D805-CF3C-3933434F2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AB9E8E-2DF8-C35C-F451-700E6F8C6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9B3F18-5B7E-9BF0-AFAE-AF395C55B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378698-9DA8-8AC5-34DC-18C0744AB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32C088-5C6F-14D7-33F3-E560261D3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001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712F39-F43E-A316-F016-C4D4E20A2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89B61A-AB14-CEEA-1A08-4DC524A927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CEEFDA-FCE8-1A19-0C12-AF855D43E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CC23E9-3DF8-7F35-8223-3B15A3115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E7122A-07AA-6D8C-0AE3-4CC426A74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55445E-2174-CE7F-F673-106091902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657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74A9D5-335B-8EA2-A1A3-2A9CB765C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489920-D579-A56C-48BB-6C5AD196B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CA67B7-556A-79CD-593A-D5AFE540E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794582-E004-857B-799A-6A6DCDEC20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E47722-4536-EF6F-DE86-54A920DB5A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FBB39E-A8E6-3C6D-5596-14BEABB3B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A7E3AAE-4374-C4CB-5481-BFDA9E665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EC149B-0B47-BEE0-3321-7D51568E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11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3D738-0D75-FE31-CC2C-DF97AAC67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001841E-B8D7-70F9-B1C8-9389EBC5D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EB8A1C-43DC-09E1-934E-B0D19B7B9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D3CE2E-A8E9-67C8-CA09-EDC63EAF3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571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B484CB-0886-ACFB-8107-6956E9912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9E69A3-5ED1-33B8-3CDE-8B129081B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32D3F9-C85E-AD9D-218F-49AE9DFD4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859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A345F-FC3A-EEE0-1FC9-54B330D8A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EB0FD-C5F1-7895-8CDC-9575801EA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1ADD03-238E-38AB-F084-AE18D8A15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1D5BAC-AE29-7F12-B7D6-C28E3792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89A977-EF53-EE41-AB6D-5FCE0A87E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DFD99B-B7AF-0008-E2E5-B4E67EA0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860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38AE4B-1488-B34B-13D5-018F789E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2A9957-5602-8B63-088E-BB3E492C7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BDF5B8-E713-B293-D559-4634AD1F8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BD194F-C678-845D-6E2E-8CADB925A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C4786A-86FD-D12F-BF3D-D95A65044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D0A6EE-43AA-0522-FE5A-9E71882D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44D8B-7909-4A7F-B81F-069AED5D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979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A0543D3-3A30-A306-75B2-EBBA39303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CF55DD-59CC-E0D7-B6F1-BC1474184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113652-9115-DDD8-06D5-D00E80B5B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04C03F-60BC-0082-DC52-C476F17AD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5894D7-6B32-2DF8-5A3E-CC3BC97BE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B44D8B-7909-4A7F-B81F-069AED5DF510}" type="slidenum">
              <a:rPr lang="ko-KR" altLang="en-US" smtClean="0"/>
              <a:pPr/>
              <a:t>‹#›</a:t>
            </a:fld>
            <a:r>
              <a:rPr lang="en-US" altLang="ko-KR"/>
              <a:t>/74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557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C9C039B-2E89-5FAC-72E3-64760712B6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5698" b="41952"/>
          <a:stretch>
            <a:fillRect/>
          </a:stretch>
        </p:blipFill>
        <p:spPr>
          <a:xfrm>
            <a:off x="-5093" y="-9728"/>
            <a:ext cx="3724072" cy="398090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97BE127-ECBF-552B-C723-A02BFA18DB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5698" b="41952"/>
          <a:stretch>
            <a:fillRect/>
          </a:stretch>
        </p:blipFill>
        <p:spPr>
          <a:xfrm rot="10800000">
            <a:off x="8473020" y="2886823"/>
            <a:ext cx="3724072" cy="3980905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1E98EFF6-D0EC-6802-D219-02B84DACD0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8907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pPr>
              <a:lnSpc>
                <a:spcPct val="100000"/>
              </a:lnSpc>
            </a:pPr>
            <a:r>
              <a:rPr lang="en-US" altLang="ko-KR" sz="4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</a:t>
            </a:r>
            <a:r>
              <a:rPr lang="ko-KR" altLang="en-US" sz="4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주차 개념</a:t>
            </a:r>
          </a:p>
        </p:txBody>
      </p:sp>
      <p:pic>
        <p:nvPicPr>
          <p:cNvPr id="8" name="그림 7" descr="폰트, 그래픽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F123D59-9CA5-7AD3-A94A-86201C84C3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56" y="6470012"/>
            <a:ext cx="797746" cy="251463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4D17C1A-5184-F135-A201-3493D467CB64}"/>
              </a:ext>
            </a:extLst>
          </p:cNvPr>
          <p:cNvCxnSpPr>
            <a:cxnSpLocks/>
          </p:cNvCxnSpPr>
          <p:nvPr/>
        </p:nvCxnSpPr>
        <p:spPr>
          <a:xfrm>
            <a:off x="1450700" y="3918528"/>
            <a:ext cx="92905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3DEBF0E-20E0-5D67-CA6F-AD73F9B6231F}"/>
              </a:ext>
            </a:extLst>
          </p:cNvPr>
          <p:cNvSpPr txBox="1"/>
          <p:nvPr/>
        </p:nvSpPr>
        <p:spPr>
          <a:xfrm>
            <a:off x="5025842" y="5068896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s-E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2021112463 </a:t>
            </a:r>
            <a:r>
              <a:rPr lang="ko-KR" altLang="en-US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  <a:endParaRPr lang="es-ES" altLang="ko-KR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0283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D5FD4-1D02-9B7A-47B7-BAC87C031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6A9BA8E8-A058-37B9-AD86-C7FA7737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Javascript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문법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04073C4-4866-6010-C200-CAB5573CA22C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352667EC-FB78-83AB-8758-3B1C5F6CA5AB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주차 과제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AF46125-8E8A-F46D-009B-60C42A29DB4E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A654591C-3264-8D94-A23F-547D0A14FCD6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416A24-0400-FA33-3D15-031C4D2B38F0}"/>
              </a:ext>
            </a:extLst>
          </p:cNvPr>
          <p:cNvSpPr txBox="1"/>
          <p:nvPr/>
        </p:nvSpPr>
        <p:spPr>
          <a:xfrm>
            <a:off x="376823" y="1494474"/>
            <a:ext cx="11025603" cy="33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급 객체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JavaScript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에서 함수는 값처럼 취급되며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변수에 할당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인자로 전달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반환이 가능하다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C9917305-FC6B-CD2B-5909-86D9DD205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51092134-E468-42DF-3CBD-C15F25EAE0BE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4" name="그림 3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69D80DF-A45A-D034-EE65-9B570661F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506" y="2568538"/>
            <a:ext cx="4447083" cy="2671697"/>
          </a:xfrm>
          <a:prstGeom prst="rect">
            <a:avLst/>
          </a:prstGeom>
        </p:spPr>
      </p:pic>
      <p:pic>
        <p:nvPicPr>
          <p:cNvPr id="8" name="그림 7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25BBFD9-A410-5343-C189-BDE46A1FF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624" y="2670726"/>
            <a:ext cx="5449060" cy="246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614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A271CD-0EC6-660F-A0BA-954A4A6FA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FAE88CC8-2082-2685-D98C-4175A41DF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Javascript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문법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698F28A-9277-4FFD-5A48-9F22A610C887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5A0A0803-9B76-2560-3158-4971B0C7830F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주차 과제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5760061-B5D0-13C0-32FA-8F4F139BF616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8317C474-6848-C653-2273-9E0262B55803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F9064E-9466-2ABC-6C12-7A0D7F9F3176}"/>
              </a:ext>
            </a:extLst>
          </p:cNvPr>
          <p:cNvSpPr txBox="1"/>
          <p:nvPr/>
        </p:nvSpPr>
        <p:spPr>
          <a:xfrm>
            <a:off x="376823" y="1494474"/>
            <a:ext cx="11025603" cy="33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Object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는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key-value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쌍으로 데이터를 구조화하며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현실 세계의 개념을 코드로 표현하는 기본 단위이다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22C4733D-E8B8-B191-93DA-28D90B30EA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E9A7FA7C-E04A-FC57-EF35-0966A7330EFE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3" name="그림 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6FEECC1-5428-5FBE-B650-0AC34432E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070" y="2449589"/>
            <a:ext cx="4668930" cy="3307467"/>
          </a:xfrm>
          <a:prstGeom prst="rect">
            <a:avLst/>
          </a:prstGeom>
        </p:spPr>
      </p:pic>
      <p:pic>
        <p:nvPicPr>
          <p:cNvPr id="7" name="그림 6" descr="텍스트, 폰트, 스크린샷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55ACB0E-9250-CFBF-239C-33CF34325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412" y="3213616"/>
            <a:ext cx="4629844" cy="145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4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5EE86-2373-6185-5BEA-80F8D21CB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CDD276-96B7-343F-AECC-2210A5FE67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5698" b="41952"/>
          <a:stretch>
            <a:fillRect/>
          </a:stretch>
        </p:blipFill>
        <p:spPr>
          <a:xfrm>
            <a:off x="-5093" y="-9728"/>
            <a:ext cx="3724072" cy="398090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D53B85A-8F0F-5FC0-E023-B9979A04B4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5698" b="41952"/>
          <a:stretch>
            <a:fillRect/>
          </a:stretch>
        </p:blipFill>
        <p:spPr>
          <a:xfrm rot="10800000">
            <a:off x="8473020" y="2886823"/>
            <a:ext cx="3724072" cy="3980905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A4B4DB49-282B-C816-8550-3FA658534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8907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pPr>
              <a:lnSpc>
                <a:spcPct val="100000"/>
              </a:lnSpc>
            </a:pPr>
            <a:r>
              <a:rPr lang="ko-KR" altLang="en-US" sz="4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감사합니다</a:t>
            </a:r>
            <a:r>
              <a:rPr lang="en-US" altLang="ko-KR" sz="4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480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pic>
        <p:nvPicPr>
          <p:cNvPr id="8" name="그림 7" descr="폰트, 그래픽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CE40402-EBF9-4CDD-C5DD-BBBFA5F60E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56" y="6470012"/>
            <a:ext cx="797746" cy="251463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A6DF953-8F87-AA6F-F92A-C781E2429FA9}"/>
              </a:ext>
            </a:extLst>
          </p:cNvPr>
          <p:cNvCxnSpPr>
            <a:cxnSpLocks/>
          </p:cNvCxnSpPr>
          <p:nvPr/>
        </p:nvCxnSpPr>
        <p:spPr>
          <a:xfrm>
            <a:off x="1450700" y="3918528"/>
            <a:ext cx="92905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917BDE3-A7A1-7EC2-6DD3-4EB10E1D3260}"/>
              </a:ext>
            </a:extLst>
          </p:cNvPr>
          <p:cNvSpPr txBox="1"/>
          <p:nvPr/>
        </p:nvSpPr>
        <p:spPr>
          <a:xfrm>
            <a:off x="5025842" y="5068896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s-E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2021112463 </a:t>
            </a:r>
            <a:r>
              <a:rPr lang="ko-KR" altLang="en-US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  <a:endParaRPr lang="es-ES" altLang="ko-KR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1300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679417C4-318E-DA26-2EB9-0B76E788E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Contents</a:t>
            </a:r>
            <a:endParaRPr lang="ko-KR" altLang="en-US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6FB77D7-424B-68AD-AB5C-59C8843A6442}"/>
              </a:ext>
            </a:extLst>
          </p:cNvPr>
          <p:cNvGrpSpPr/>
          <p:nvPr/>
        </p:nvGrpSpPr>
        <p:grpSpPr>
          <a:xfrm>
            <a:off x="3528631" y="2736454"/>
            <a:ext cx="5134739" cy="2102638"/>
            <a:chOff x="3849614" y="1982827"/>
            <a:chExt cx="5134739" cy="210263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9668581-D858-2422-0B94-141F383FAF44}"/>
                </a:ext>
              </a:extLst>
            </p:cNvPr>
            <p:cNvSpPr txBox="1"/>
            <p:nvPr/>
          </p:nvSpPr>
          <p:spPr>
            <a:xfrm>
              <a:off x="3849614" y="1982827"/>
              <a:ext cx="5134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rPr>
                <a:t>01. HTML</a:t>
              </a:r>
              <a:r>
                <a: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rPr>
                <a:t>의 </a:t>
              </a:r>
              <a:r>
                <a:rPr lang="en-US" altLang="ko-KR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rPr>
                <a:t>form</a:t>
              </a:r>
              <a:r>
                <a: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rPr>
                <a:t>과 </a:t>
              </a:r>
              <a:r>
                <a:rPr lang="en-US" altLang="ko-KR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rPr>
                <a:t>action</a:t>
              </a:r>
              <a:r>
                <a: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rPr>
                <a:t>의 개념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EB2586C-6CD4-16C4-7B93-6C0C707F7C8A}"/>
                </a:ext>
              </a:extLst>
            </p:cNvPr>
            <p:cNvSpPr txBox="1"/>
            <p:nvPr/>
          </p:nvSpPr>
          <p:spPr>
            <a:xfrm>
              <a:off x="5235410" y="2772536"/>
              <a:ext cx="23631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rPr>
                <a:t>02. Javascript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D9141B0-06B8-78DE-4EE5-EC29B9E56CB8}"/>
                </a:ext>
              </a:extLst>
            </p:cNvPr>
            <p:cNvSpPr txBox="1"/>
            <p:nvPr/>
          </p:nvSpPr>
          <p:spPr>
            <a:xfrm>
              <a:off x="4880345" y="3562245"/>
              <a:ext cx="30732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rPr>
                <a:t>03. Javascript </a:t>
              </a:r>
              <a:r>
                <a:rPr lang="ko-KR" altLang="en-US" sz="2800">
                  <a:latin typeface="Pretendard ExtraLight" panose="02000303000000020004" pitchFamily="50" charset="-127"/>
                  <a:ea typeface="Pretendard ExtraLight" panose="02000303000000020004" pitchFamily="50" charset="-127"/>
                  <a:cs typeface="Pretendard ExtraLight" panose="02000303000000020004" pitchFamily="50" charset="-127"/>
                </a:rPr>
                <a:t>문법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5912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659A9-1FB7-E07B-4CE0-2B80903BC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A81088FC-0A4F-DA9B-0DCE-D9C543A8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HTML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의 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form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과 </a:t>
            </a:r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action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B0B8429-9F57-F107-2F42-17A75819908A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D9AB3E76-821C-E478-F038-212B86AA70EE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주차 과제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285DC23-141B-03F8-22BE-151A081974FF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54AAD51A-89BF-8EC0-64E2-2F961417A2E3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7EE1004-5A44-26EE-D673-8717DDA50093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HTML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의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&lt;form&gt;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 사용자가 입력한 데이터를 서버로 전송하기 위한 태그이며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action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 데이터를 보낼 목적지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(URL)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의미한다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method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는 데이터 전송 방식을 결정하며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GET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URL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 파라미터를 붙여 전송하고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POST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는 요청 본문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(body)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 데이터를 담아 전송한다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입력 요소의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name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과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value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는 서버로 전달되는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parameter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쌍을 구성하며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서버는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name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을 기준으로 값을 식별한다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60031ABF-E8C2-1ACF-3FCC-7503A4E255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79475632-6D38-B027-09CE-E568C4E9E033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1028" name="Picture 4" descr="What Is the Difference Between GET and POST Methods? | Baeldung on ...">
            <a:extLst>
              <a:ext uri="{FF2B5EF4-FFF2-40B4-BE49-F238E27FC236}">
                <a16:creationId xmlns:a16="http://schemas.microsoft.com/office/drawing/2014/main" id="{8BD09AA9-C962-4071-3C76-5DBF36F6B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6067" y="2857841"/>
            <a:ext cx="4182809" cy="286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ow does an HTML Form work? | Simfatic Forms 4.0 Help">
            <a:extLst>
              <a:ext uri="{FF2B5EF4-FFF2-40B4-BE49-F238E27FC236}">
                <a16:creationId xmlns:a16="http://schemas.microsoft.com/office/drawing/2014/main" id="{DF7C939B-FDCF-B19C-31ED-F0F2E2624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619" y="2937517"/>
            <a:ext cx="2822557" cy="211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60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862D5-6785-F3C4-9B7F-EE3E2A63D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309C1FAD-D72E-418B-E60D-154810153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Javascript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E2B2B0D-AE5C-2FCE-64B5-62BF793D4B5B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F83410CE-8E8A-50B9-36BE-5B9186E89A76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주차 과제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E1744DD-2110-0EDB-91E1-39A46B6B605E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FD207550-8370-5ADA-F806-59BADD195190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1A9714D-362E-142F-BFA1-4B7BC235DDF8}"/>
              </a:ext>
            </a:extLst>
          </p:cNvPr>
          <p:cNvSpPr txBox="1"/>
          <p:nvPr/>
        </p:nvSpPr>
        <p:spPr>
          <a:xfrm>
            <a:off x="376823" y="1494474"/>
            <a:ext cx="11025603" cy="891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JavaScript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에서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DOM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HTML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문서를 트리 구조의 객체로 표현한 것이며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JS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는 이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DOM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을 통해 요소를 선택하고 내용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속성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구조를 동적으로 변경한다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이벤트는 사용자의 클릭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·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입력 같은 행동을 감지하기 위해 리스너를 등록하는 방식으로 처리되며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이벤트 루프가 비동기 작업의 실행 순서를 관리한다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요소 선택은 목적에 따라 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getElementById, getElementsByClassName, querySelector(All)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등을 사용하며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반환 타입과 범위를 이해하는 것이 중요하다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66D2C4BC-90A5-F078-EB7C-905E2D3214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5F949BD3-D553-26D7-12CC-D47359F7EAAC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2050" name="Picture 2" descr="JavaScript HTML DOM">
            <a:extLst>
              <a:ext uri="{FF2B5EF4-FFF2-40B4-BE49-F238E27FC236}">
                <a16:creationId xmlns:a16="http://schemas.microsoft.com/office/drawing/2014/main" id="{F168B2DB-E97A-C380-0AF1-C253B28F3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991" y="3076575"/>
            <a:ext cx="462915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vent Loop in JavaScript - GeeksforGeeks">
            <a:extLst>
              <a:ext uri="{FF2B5EF4-FFF2-40B4-BE49-F238E27FC236}">
                <a16:creationId xmlns:a16="http://schemas.microsoft.com/office/drawing/2014/main" id="{6A91F854-95AF-52F2-8793-4C1B39541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208" y="2857841"/>
            <a:ext cx="5570306" cy="279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0653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552CA-FFE6-35C2-A137-94133D9D1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091B94C2-4F80-5FF5-3211-36BCB7CB1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Javascript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문법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E006E6-7314-AA8C-DD4D-329405D30D1A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908258F4-555B-2B4D-DF8F-D2AD8884754F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주차 과제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7037C98-712C-A403-1792-A67D57C413E8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085B7634-3918-DB6D-6685-23D7A238A021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7F7C50-7CDE-AA1A-862B-DF5228BE57A9}"/>
              </a:ext>
            </a:extLst>
          </p:cNvPr>
          <p:cNvSpPr txBox="1"/>
          <p:nvPr/>
        </p:nvSpPr>
        <p:spPr>
          <a:xfrm>
            <a:off x="376823" y="1494474"/>
            <a:ext cx="11025603" cy="33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var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는 함수 스코프를 가지며 중복 선언이 가능해 예기치 않은 버그를 만들 수 있고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let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은 블록 스코프를 가지며 재선언이 불가능해 더 안전하다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66D4C837-4FB3-0F1C-5A4B-40C4D7F9F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CDC7259B-6686-284B-9E3F-660A026AA30A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3" name="그림 2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408D689-DF8C-C007-F4F7-5984B1051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275" y="3041151"/>
            <a:ext cx="3067381" cy="2114278"/>
          </a:xfrm>
          <a:prstGeom prst="rect">
            <a:avLst/>
          </a:prstGeom>
        </p:spPr>
      </p:pic>
      <p:pic>
        <p:nvPicPr>
          <p:cNvPr id="6" name="그림 5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EE4A63-03FE-8185-2063-34084DBDB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5047" y="2775008"/>
            <a:ext cx="5399397" cy="253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676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A2D3F-B327-711E-7C3B-68A2EB9E8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76BA9CEF-B380-BDF5-8B2E-4415815F8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Javascript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문법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DA5292C-FA1E-A4F5-34AE-FCC7833E1512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B9D4644F-0388-64B7-C7F4-847F4638064B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주차 과제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0A4FDF0-7135-A1D3-3660-7EC6A839A41F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62E62555-1BA0-4AE7-C335-A718DB96806C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5011A19-1E45-E2DD-D604-EAAC3C2F3146}"/>
              </a:ext>
            </a:extLst>
          </p:cNvPr>
          <p:cNvSpPr txBox="1"/>
          <p:nvPr/>
        </p:nvSpPr>
        <p:spPr>
          <a:xfrm>
            <a:off x="376823" y="1494474"/>
            <a:ext cx="11025603" cy="33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const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는 재할당이 불가능한 변수를 선언할 때 사용하며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객체나 배열의 참조는 고정되지만 내부 값은 변경 가능하다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1CDCCF9D-7A7D-F7F5-9BD7-90097C655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CA9D57B4-FF2B-B2AC-EC5A-69E06C1E14A1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4" name="그림 3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EAE6612-537E-A8A2-E766-D8D3C89AB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259" y="2613976"/>
            <a:ext cx="4877481" cy="281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148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305BF-C8A0-4B32-31B2-D71289E53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6E583BED-BA9B-1A68-CF2B-D7DC35E30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Javascript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문법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696CAA2-5078-FF8A-72F4-328E5D8FAE36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50AF903F-FFE5-15D2-3131-0E946C3747EE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주차 과제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481BFE1-923B-9D4C-59D6-47A30725F718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0E524ECA-5AF4-F653-F2DD-1870829A13FD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88F500-2524-A419-84E8-4DE6CD8ABE4C}"/>
              </a:ext>
            </a:extLst>
          </p:cNvPr>
          <p:cNvSpPr txBox="1"/>
          <p:nvPr/>
        </p:nvSpPr>
        <p:spPr>
          <a:xfrm>
            <a:off x="376823" y="1494474"/>
            <a:ext cx="11025603" cy="33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ES5 Array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관련 메서드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: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배열을 반복문 없이 선언적으로 다루기 위해 사용된다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4FF9B4BE-F1E7-CBCD-EE9C-46AE033EB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FAF34316-E131-9F17-E4CF-C7DCC204ED6F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3" name="그림 2" descr="텍스트, 스크린샷, 폰트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FB0E0C2-0BD1-52CE-86EE-CB9411382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786" y="2385872"/>
            <a:ext cx="6379368" cy="363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20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EBA76-23F9-9606-9859-C5313F1D3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9EC62255-C633-C6BB-A695-85278B0C0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Javascript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문법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A369704-0B9A-A1CC-D309-00146AA92F4E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1D0CAC8E-8DB7-4D9D-770D-E4E976978DFF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주차 과제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7E2C0C6-FCEB-695F-8961-AEE9EBBCAA42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E1607B56-E68F-6E28-4888-018720058195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AE710A-EBDA-A95D-F725-CC90D52B21D2}"/>
              </a:ext>
            </a:extLst>
          </p:cNvPr>
          <p:cNvSpPr txBox="1"/>
          <p:nvPr/>
        </p:nvSpPr>
        <p:spPr>
          <a:xfrm>
            <a:off x="376823" y="1494474"/>
            <a:ext cx="11025603" cy="33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rest parameter :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여러 개의 인자를 하나의 배열로 받아 처리할 때 사용하며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가변 인자 함수에 적합하다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B921C868-E438-3601-CB52-4D8BC811D1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C1668798-54FE-BBEC-0330-E14BFB0E450B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4" name="그림 3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33DEA66-C6B1-B6B3-0239-7926FE30A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416" y="2857841"/>
            <a:ext cx="6935168" cy="26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73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8CDCE-4E53-021E-708F-4669A1A34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4EF9840E-D99B-8311-3D28-22ADCCE61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47" y="514638"/>
            <a:ext cx="10515600" cy="944028"/>
          </a:xfrm>
        </p:spPr>
        <p:txBody>
          <a:bodyPr>
            <a:normAutofit/>
          </a:bodyPr>
          <a:lstStyle/>
          <a:p>
            <a:r>
              <a:rPr lang="en-US" altLang="ko-KR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Javascript </a:t>
            </a:r>
            <a:r>
              <a:rPr lang="ko-KR" altLang="en-US" sz="4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문법</a:t>
            </a:r>
            <a:endParaRPr lang="en-US" altLang="ko-KR" sz="4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5005776-6939-60DC-FE62-C41C0656403B}"/>
              </a:ext>
            </a:extLst>
          </p:cNvPr>
          <p:cNvCxnSpPr>
            <a:cxnSpLocks/>
          </p:cNvCxnSpPr>
          <p:nvPr/>
        </p:nvCxnSpPr>
        <p:spPr>
          <a:xfrm>
            <a:off x="347247" y="289145"/>
            <a:ext cx="0" cy="314036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2D985091-5EB6-563D-650B-B9ED374C3E1C}"/>
              </a:ext>
            </a:extLst>
          </p:cNvPr>
          <p:cNvSpPr txBox="1">
            <a:spLocks/>
          </p:cNvSpPr>
          <p:nvPr/>
        </p:nvSpPr>
        <p:spPr>
          <a:xfrm>
            <a:off x="347247" y="136525"/>
            <a:ext cx="2551539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en-US" altLang="ko-KR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주차 과제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14DB75D-190B-30C3-0274-A82E13D45D5D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508673" y="0"/>
            <a:ext cx="0" cy="484692"/>
          </a:xfrm>
          <a:prstGeom prst="line">
            <a:avLst/>
          </a:prstGeom>
          <a:ln w="5715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AE1558E4-2C5A-4093-76D8-3382FE18A80D}"/>
              </a:ext>
            </a:extLst>
          </p:cNvPr>
          <p:cNvSpPr txBox="1">
            <a:spLocks/>
          </p:cNvSpPr>
          <p:nvPr/>
        </p:nvSpPr>
        <p:spPr>
          <a:xfrm>
            <a:off x="9918708" y="484692"/>
            <a:ext cx="1179930" cy="619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defRPr>
            </a:lvl1pPr>
          </a:lstStyle>
          <a:p>
            <a:pPr algn="ctr"/>
            <a:r>
              <a:rPr lang="ko-KR" altLang="en-US" sz="20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안성원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8EFE61C-6997-5E45-AEEC-8B789148737D}"/>
              </a:ext>
            </a:extLst>
          </p:cNvPr>
          <p:cNvSpPr txBox="1"/>
          <p:nvPr/>
        </p:nvSpPr>
        <p:spPr>
          <a:xfrm>
            <a:off x="376823" y="1494474"/>
            <a:ext cx="11025603" cy="33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Arrow function : 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함수를 간결하게 표현할 수 있으며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this</a:t>
            </a:r>
            <a:r>
              <a:rPr lang="ko-KR" alt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새로 바인딩하지 않아 콜백 함수에서 특히 유용하다</a:t>
            </a:r>
            <a:r>
              <a:rPr lang="en-US" altLang="ko-KR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63F4341E-6C85-D65D-94A0-B1DDA1EFC3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968" name="직사각형 20967">
            <a:extLst>
              <a:ext uri="{FF2B5EF4-FFF2-40B4-BE49-F238E27FC236}">
                <a16:creationId xmlns:a16="http://schemas.microsoft.com/office/drawing/2014/main" id="{B0C19F2B-E719-1064-AA33-313A31D69967}"/>
              </a:ext>
            </a:extLst>
          </p:cNvPr>
          <p:cNvSpPr/>
          <p:nvPr/>
        </p:nvSpPr>
        <p:spPr>
          <a:xfrm rot="10800000">
            <a:off x="10867595" y="1913904"/>
            <a:ext cx="1089589" cy="943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7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3" name="그림 2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4D663A6-9702-62F6-0F1C-239C3FDD2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576" y="3025598"/>
            <a:ext cx="4867954" cy="2000529"/>
          </a:xfrm>
          <a:prstGeom prst="rect">
            <a:avLst/>
          </a:prstGeom>
        </p:spPr>
      </p:pic>
      <p:pic>
        <p:nvPicPr>
          <p:cNvPr id="7" name="그림 6" descr="텍스트, 스크린샷, 폰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F2C121A-AC11-FA83-4AF4-1E24CBFE1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719" y="3241458"/>
            <a:ext cx="4831919" cy="1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809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3160</TotalTime>
  <Words>351</Words>
  <Application>Microsoft Office PowerPoint</Application>
  <PresentationFormat>와이드스크린</PresentationFormat>
  <Paragraphs>48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Noto Sans KR SemiBold</vt:lpstr>
      <vt:lpstr>Pretendard Medium</vt:lpstr>
      <vt:lpstr>Pretendard Light</vt:lpstr>
      <vt:lpstr>Pretendard SemiBold</vt:lpstr>
      <vt:lpstr>Arial</vt:lpstr>
      <vt:lpstr>Pretendard Variable Medium</vt:lpstr>
      <vt:lpstr>Pretendard ExtraLight</vt:lpstr>
      <vt:lpstr>맑은 고딕</vt:lpstr>
      <vt:lpstr>Pretendard Black</vt:lpstr>
      <vt:lpstr>Office 테마</vt:lpstr>
      <vt:lpstr>2주차 개념</vt:lpstr>
      <vt:lpstr>Contents</vt:lpstr>
      <vt:lpstr>HTML의 form과 action</vt:lpstr>
      <vt:lpstr>Javascript</vt:lpstr>
      <vt:lpstr>Javascript 문법</vt:lpstr>
      <vt:lpstr>Javascript 문법</vt:lpstr>
      <vt:lpstr>Javascript 문법</vt:lpstr>
      <vt:lpstr>Javascript 문법</vt:lpstr>
      <vt:lpstr>Javascript 문법</vt:lpstr>
      <vt:lpstr>Javascript 문법</vt:lpstr>
      <vt:lpstr>Javascript 문법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성원 안</dc:creator>
  <cp:lastModifiedBy>성원 안</cp:lastModifiedBy>
  <cp:revision>2339</cp:revision>
  <cp:lastPrinted>2025-11-14T09:43:25Z</cp:lastPrinted>
  <dcterms:created xsi:type="dcterms:W3CDTF">2025-09-30T05:29:24Z</dcterms:created>
  <dcterms:modified xsi:type="dcterms:W3CDTF">2026-01-09T12:02:47Z</dcterms:modified>
</cp:coreProperties>
</file>

<file path=docProps/thumbnail.jpeg>
</file>